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73" r:id="rId4"/>
    <p:sldId id="275" r:id="rId5"/>
    <p:sldId id="274" r:id="rId6"/>
    <p:sldId id="277" r:id="rId7"/>
    <p:sldId id="276" r:id="rId8"/>
    <p:sldId id="278" r:id="rId9"/>
    <p:sldId id="280" r:id="rId10"/>
    <p:sldId id="281" r:id="rId11"/>
    <p:sldId id="279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Gwin" initials="JG" lastIdx="1" clrIdx="0">
    <p:extLst>
      <p:ext uri="{19B8F6BF-5375-455C-9EA6-DF929625EA0E}">
        <p15:presenceInfo xmlns:p15="http://schemas.microsoft.com/office/powerpoint/2012/main" userId="S-1-5-21-1153273088-3115047435-3686295342-128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F42"/>
    <a:srgbClr val="972E5E"/>
    <a:srgbClr val="000000"/>
    <a:srgbClr val="1A9F96"/>
    <a:srgbClr val="4472C4"/>
    <a:srgbClr val="F9A742"/>
    <a:srgbClr val="169DD6"/>
    <a:srgbClr val="FF00EA"/>
    <a:srgbClr val="FF4843"/>
    <a:srgbClr val="FF8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3605" autoAdjust="0"/>
  </p:normalViewPr>
  <p:slideViewPr>
    <p:cSldViewPr snapToGrid="0" snapToObjects="1">
      <p:cViewPr varScale="1">
        <p:scale>
          <a:sx n="64" d="100"/>
          <a:sy n="64" d="100"/>
        </p:scale>
        <p:origin x="99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BAF5C-5698-46EE-BE67-5862A14790A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65628F-BCE7-47D7-B289-5AE13823DBFC}">
      <dgm:prSet/>
      <dgm:spPr/>
      <dgm:t>
        <a:bodyPr/>
        <a:lstStyle/>
        <a:p>
          <a:pPr rtl="0"/>
          <a:r>
            <a:rPr lang="en-US" i="1" dirty="0" smtClean="0"/>
            <a:t>Review and disseminate the MI script for addressing clients who may resist following PPE protocol.</a:t>
          </a:r>
          <a:r>
            <a:rPr lang="en-US" dirty="0" smtClean="0"/>
            <a:t> </a:t>
          </a:r>
          <a:endParaRPr lang="en-US" dirty="0"/>
        </a:p>
      </dgm:t>
    </dgm:pt>
    <dgm:pt modelId="{609E5797-173F-42D8-999D-603A3E020517}" type="parTrans" cxnId="{24344C10-4992-4BEE-8759-54A7061C78C8}">
      <dgm:prSet/>
      <dgm:spPr/>
      <dgm:t>
        <a:bodyPr/>
        <a:lstStyle/>
        <a:p>
          <a:endParaRPr lang="en-US"/>
        </a:p>
      </dgm:t>
    </dgm:pt>
    <dgm:pt modelId="{D48B57D5-99DA-4CEF-BE1E-D24F83627FD9}" type="sibTrans" cxnId="{24344C10-4992-4BEE-8759-54A7061C78C8}">
      <dgm:prSet/>
      <dgm:spPr/>
      <dgm:t>
        <a:bodyPr/>
        <a:lstStyle/>
        <a:p>
          <a:endParaRPr lang="en-US"/>
        </a:p>
      </dgm:t>
    </dgm:pt>
    <dgm:pt modelId="{C78A1E5A-3BF9-4BD2-B8C1-C83492947C61}" type="pres">
      <dgm:prSet presAssocID="{654BAF5C-5698-46EE-BE67-5862A14790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820D9D-0373-4CAB-8F16-ADEC44A550C6}" type="pres">
      <dgm:prSet presAssocID="{4965628F-BCE7-47D7-B289-5AE13823DBFC}" presName="composite" presStyleCnt="0"/>
      <dgm:spPr/>
    </dgm:pt>
    <dgm:pt modelId="{5756D64E-E81E-4A24-8C23-F68C942D7E54}" type="pres">
      <dgm:prSet presAssocID="{4965628F-BCE7-47D7-B289-5AE13823DBFC}" presName="imgShp" presStyleLbl="fgImgPlace1" presStyleIdx="0" presStyleCnt="1" custLinFactNeighborX="-338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66F1043D-0EB5-4234-895E-3C9E9E4923D1}" type="pres">
      <dgm:prSet presAssocID="{4965628F-BCE7-47D7-B289-5AE13823DBFC}" presName="txShp" presStyleLbl="node1" presStyleIdx="0" presStyleCnt="1" custScaleX="105886" custLinFactNeighborX="-1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E993F7-278F-44E8-B531-8FABB7AD728B}" type="presOf" srcId="{4965628F-BCE7-47D7-B289-5AE13823DBFC}" destId="{66F1043D-0EB5-4234-895E-3C9E9E4923D1}" srcOrd="0" destOrd="0" presId="urn:microsoft.com/office/officeart/2005/8/layout/vList3"/>
    <dgm:cxn modelId="{24344C10-4992-4BEE-8759-54A7061C78C8}" srcId="{654BAF5C-5698-46EE-BE67-5862A14790AB}" destId="{4965628F-BCE7-47D7-B289-5AE13823DBFC}" srcOrd="0" destOrd="0" parTransId="{609E5797-173F-42D8-999D-603A3E020517}" sibTransId="{D48B57D5-99DA-4CEF-BE1E-D24F83627FD9}"/>
    <dgm:cxn modelId="{756E9B0E-E9FA-4B92-A1E3-0F381C2430BF}" type="presOf" srcId="{654BAF5C-5698-46EE-BE67-5862A14790AB}" destId="{C78A1E5A-3BF9-4BD2-B8C1-C83492947C61}" srcOrd="0" destOrd="0" presId="urn:microsoft.com/office/officeart/2005/8/layout/vList3"/>
    <dgm:cxn modelId="{C5274676-E273-46B5-A703-C759E6D94ADD}" type="presParOf" srcId="{C78A1E5A-3BF9-4BD2-B8C1-C83492947C61}" destId="{6D820D9D-0373-4CAB-8F16-ADEC44A550C6}" srcOrd="0" destOrd="0" presId="urn:microsoft.com/office/officeart/2005/8/layout/vList3"/>
    <dgm:cxn modelId="{E6432D01-47F6-40C3-AA25-8F55E405131F}" type="presParOf" srcId="{6D820D9D-0373-4CAB-8F16-ADEC44A550C6}" destId="{5756D64E-E81E-4A24-8C23-F68C942D7E54}" srcOrd="0" destOrd="0" presId="urn:microsoft.com/office/officeart/2005/8/layout/vList3"/>
    <dgm:cxn modelId="{0AB9F936-D4E6-42BE-A8FC-62A4AF2161B1}" type="presParOf" srcId="{6D820D9D-0373-4CAB-8F16-ADEC44A550C6}" destId="{66F1043D-0EB5-4234-895E-3C9E9E4923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4BAF5C-5698-46EE-BE67-5862A14790A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65628F-BCE7-47D7-B289-5AE13823DBFC}">
      <dgm:prSet/>
      <dgm:spPr/>
      <dgm:t>
        <a:bodyPr/>
        <a:lstStyle/>
        <a:p>
          <a:pPr rtl="0"/>
          <a:r>
            <a:rPr lang="en-US" i="1" dirty="0" smtClean="0"/>
            <a:t>For more one this, see CNY BHCC’s checklist on physical space considerations</a:t>
          </a:r>
          <a:endParaRPr lang="en-US" dirty="0"/>
        </a:p>
      </dgm:t>
    </dgm:pt>
    <dgm:pt modelId="{609E5797-173F-42D8-999D-603A3E020517}" type="parTrans" cxnId="{24344C10-4992-4BEE-8759-54A7061C78C8}">
      <dgm:prSet/>
      <dgm:spPr/>
      <dgm:t>
        <a:bodyPr/>
        <a:lstStyle/>
        <a:p>
          <a:endParaRPr lang="en-US"/>
        </a:p>
      </dgm:t>
    </dgm:pt>
    <dgm:pt modelId="{D48B57D5-99DA-4CEF-BE1E-D24F83627FD9}" type="sibTrans" cxnId="{24344C10-4992-4BEE-8759-54A7061C78C8}">
      <dgm:prSet/>
      <dgm:spPr/>
      <dgm:t>
        <a:bodyPr/>
        <a:lstStyle/>
        <a:p>
          <a:endParaRPr lang="en-US"/>
        </a:p>
      </dgm:t>
    </dgm:pt>
    <dgm:pt modelId="{C78A1E5A-3BF9-4BD2-B8C1-C83492947C61}" type="pres">
      <dgm:prSet presAssocID="{654BAF5C-5698-46EE-BE67-5862A14790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820D9D-0373-4CAB-8F16-ADEC44A550C6}" type="pres">
      <dgm:prSet presAssocID="{4965628F-BCE7-47D7-B289-5AE13823DBFC}" presName="composite" presStyleCnt="0"/>
      <dgm:spPr/>
    </dgm:pt>
    <dgm:pt modelId="{5756D64E-E81E-4A24-8C23-F68C942D7E54}" type="pres">
      <dgm:prSet presAssocID="{4965628F-BCE7-47D7-B289-5AE13823DBFC}" presName="imgShp" presStyleLbl="fgImgPlace1" presStyleIdx="0" presStyleCnt="1" custLinFactNeighborX="-338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66F1043D-0EB5-4234-895E-3C9E9E4923D1}" type="pres">
      <dgm:prSet presAssocID="{4965628F-BCE7-47D7-B289-5AE13823DBFC}" presName="txShp" presStyleLbl="node1" presStyleIdx="0" presStyleCnt="1" custScaleX="105886" custLinFactNeighborX="-1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E993F7-278F-44E8-B531-8FABB7AD728B}" type="presOf" srcId="{4965628F-BCE7-47D7-B289-5AE13823DBFC}" destId="{66F1043D-0EB5-4234-895E-3C9E9E4923D1}" srcOrd="0" destOrd="0" presId="urn:microsoft.com/office/officeart/2005/8/layout/vList3"/>
    <dgm:cxn modelId="{24344C10-4992-4BEE-8759-54A7061C78C8}" srcId="{654BAF5C-5698-46EE-BE67-5862A14790AB}" destId="{4965628F-BCE7-47D7-B289-5AE13823DBFC}" srcOrd="0" destOrd="0" parTransId="{609E5797-173F-42D8-999D-603A3E020517}" sibTransId="{D48B57D5-99DA-4CEF-BE1E-D24F83627FD9}"/>
    <dgm:cxn modelId="{756E9B0E-E9FA-4B92-A1E3-0F381C2430BF}" type="presOf" srcId="{654BAF5C-5698-46EE-BE67-5862A14790AB}" destId="{C78A1E5A-3BF9-4BD2-B8C1-C83492947C61}" srcOrd="0" destOrd="0" presId="urn:microsoft.com/office/officeart/2005/8/layout/vList3"/>
    <dgm:cxn modelId="{C5274676-E273-46B5-A703-C759E6D94ADD}" type="presParOf" srcId="{C78A1E5A-3BF9-4BD2-B8C1-C83492947C61}" destId="{6D820D9D-0373-4CAB-8F16-ADEC44A550C6}" srcOrd="0" destOrd="0" presId="urn:microsoft.com/office/officeart/2005/8/layout/vList3"/>
    <dgm:cxn modelId="{E6432D01-47F6-40C3-AA25-8F55E405131F}" type="presParOf" srcId="{6D820D9D-0373-4CAB-8F16-ADEC44A550C6}" destId="{5756D64E-E81E-4A24-8C23-F68C942D7E54}" srcOrd="0" destOrd="0" presId="urn:microsoft.com/office/officeart/2005/8/layout/vList3"/>
    <dgm:cxn modelId="{0AB9F936-D4E6-42BE-A8FC-62A4AF2161B1}" type="presParOf" srcId="{6D820D9D-0373-4CAB-8F16-ADEC44A550C6}" destId="{66F1043D-0EB5-4234-895E-3C9E9E4923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1043D-0EB5-4234-895E-3C9E9E4923D1}">
      <dsp:nvSpPr>
        <dsp:cNvPr id="0" name=""/>
        <dsp:cNvSpPr/>
      </dsp:nvSpPr>
      <dsp:spPr>
        <a:xfrm rot="10800000">
          <a:off x="984050" y="0"/>
          <a:ext cx="4045166" cy="10577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442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i="1" kern="1200" dirty="0" smtClean="0"/>
            <a:t>Review and disseminate the MI script for addressing clients who may resist following PPE protocol.</a:t>
          </a:r>
          <a:r>
            <a:rPr lang="en-US" sz="1800" kern="1200" dirty="0" smtClean="0"/>
            <a:t> </a:t>
          </a:r>
          <a:endParaRPr lang="en-US" sz="1800" kern="1200" dirty="0"/>
        </a:p>
      </dsp:txBody>
      <dsp:txXfrm rot="10800000">
        <a:off x="1248490" y="0"/>
        <a:ext cx="3780726" cy="1057759"/>
      </dsp:txXfrm>
    </dsp:sp>
    <dsp:sp modelId="{5756D64E-E81E-4A24-8C23-F68C942D7E54}">
      <dsp:nvSpPr>
        <dsp:cNvPr id="0" name=""/>
        <dsp:cNvSpPr/>
      </dsp:nvSpPr>
      <dsp:spPr>
        <a:xfrm>
          <a:off x="283793" y="0"/>
          <a:ext cx="1057759" cy="10577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1043D-0EB5-4234-895E-3C9E9E4923D1}">
      <dsp:nvSpPr>
        <dsp:cNvPr id="0" name=""/>
        <dsp:cNvSpPr/>
      </dsp:nvSpPr>
      <dsp:spPr>
        <a:xfrm rot="10800000">
          <a:off x="984050" y="0"/>
          <a:ext cx="4045166" cy="10577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442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i="1" kern="1200" dirty="0" smtClean="0"/>
            <a:t>For more one this, see CNY BHCC’s checklist on physical space considerations</a:t>
          </a:r>
          <a:endParaRPr lang="en-US" sz="2100" kern="1200" dirty="0"/>
        </a:p>
      </dsp:txBody>
      <dsp:txXfrm rot="10800000">
        <a:off x="1248490" y="0"/>
        <a:ext cx="3780726" cy="1057759"/>
      </dsp:txXfrm>
    </dsp:sp>
    <dsp:sp modelId="{5756D64E-E81E-4A24-8C23-F68C942D7E54}">
      <dsp:nvSpPr>
        <dsp:cNvPr id="0" name=""/>
        <dsp:cNvSpPr/>
      </dsp:nvSpPr>
      <dsp:spPr>
        <a:xfrm>
          <a:off x="283793" y="0"/>
          <a:ext cx="1057759" cy="10577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AD7CA-ED29-4C3F-B5B6-9008CCF81B9B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E6A13-BD8E-415B-B6D3-98D31FB89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60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FD6AAD7-BC94-EB4A-95A9-A3D6B0FDBEC8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E18EB2-7034-9745-A0A5-3518630E7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6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 https://www.altoonamirror.com/news/local-news/2020/04/wearing-of-face-masks-can-trigger-trauma-for-some/ </a:t>
            </a:r>
          </a:p>
          <a:p>
            <a:r>
              <a:rPr lang="en-US" sz="1200" dirty="0" smtClean="0"/>
              <a:t>https://www.psychologytoday.com/us/blog/somatic-psychology/202005/why-face-masks-can-trigger-unpleasant-emotions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8EB2-7034-9745-A0A5-3518630E79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8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F8DD1-F42B-1546-8E7C-B16B83E9F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8BBB8-5DE4-3D4B-95D2-FB4174EE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761EF-47D3-654F-B1F4-0FEFEF043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D75773-B098-B44E-BCC3-CBCABB59268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001F4F-16CE-BA47-8495-A3D544A258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170" t="31100" r="91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31E26A-7AFD-FD40-B65C-17C22DD134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875" b="69375"/>
          <a:stretch/>
        </p:blipFill>
        <p:spPr>
          <a:xfrm>
            <a:off x="7177088" y="4757737"/>
            <a:ext cx="5014912" cy="21002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4938B-A7F6-8C40-A31D-ADFD87022C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6591" y="5652387"/>
            <a:ext cx="2754859" cy="67341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C94D4B-25F1-5447-91DA-023A3CBC6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70000"/>
          </a:blip>
          <a:srcRect l="25036" t="6953" r="1" b="12587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210809" y="1239783"/>
            <a:ext cx="3722687" cy="146050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95011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385530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" y="2823184"/>
            <a:ext cx="385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Agenda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30725" y="2413686"/>
            <a:ext cx="6853238" cy="3945839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indent="-36576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44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A856-637E-394F-BE75-BC1D75A50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3A85E0-4D93-7A41-8CA5-0A2CE5E696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6167" b="16109"/>
          <a:stretch/>
        </p:blipFill>
        <p:spPr>
          <a:xfrm>
            <a:off x="8441648" y="2596734"/>
            <a:ext cx="3750352" cy="42612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569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A856-637E-394F-BE75-BC1D75A50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9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6D1B74-95D8-6840-8756-E17C693C6FEA}"/>
              </a:ext>
            </a:extLst>
          </p:cNvPr>
          <p:cNvSpPr/>
          <p:nvPr userDrawn="1"/>
        </p:nvSpPr>
        <p:spPr>
          <a:xfrm>
            <a:off x="-6350" y="0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C6DADD-279A-F148-83FA-7A38CA3F9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t="20356" r="23169"/>
          <a:stretch/>
        </p:blipFill>
        <p:spPr>
          <a:xfrm>
            <a:off x="6089651" y="0"/>
            <a:ext cx="6102350" cy="6325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24B018-5028-9D41-80D0-CBC30D353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875" b="69375"/>
          <a:stretch/>
        </p:blipFill>
        <p:spPr>
          <a:xfrm>
            <a:off x="7177088" y="4757737"/>
            <a:ext cx="5014912" cy="2100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74D4F-36CA-8D45-A53D-BC8EA0F710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6591" y="5652387"/>
            <a:ext cx="2754859" cy="67341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56087" y="2822175"/>
            <a:ext cx="6712384" cy="1213647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087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6D1B74-95D8-6840-8756-E17C693C6FEA}"/>
              </a:ext>
            </a:extLst>
          </p:cNvPr>
          <p:cNvSpPr/>
          <p:nvPr userDrawn="1"/>
        </p:nvSpPr>
        <p:spPr>
          <a:xfrm>
            <a:off x="-6350" y="0"/>
            <a:ext cx="12192000" cy="6857999"/>
          </a:xfrm>
          <a:prstGeom prst="rect">
            <a:avLst/>
          </a:prstGeom>
          <a:solidFill>
            <a:srgbClr val="972E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C6DADD-279A-F148-83FA-7A38CA3F9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t="20356" r="23169"/>
          <a:stretch/>
        </p:blipFill>
        <p:spPr>
          <a:xfrm>
            <a:off x="6089651" y="0"/>
            <a:ext cx="6102350" cy="6325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24B018-5028-9D41-80D0-CBC30D353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875" b="69375"/>
          <a:stretch/>
        </p:blipFill>
        <p:spPr>
          <a:xfrm>
            <a:off x="7177088" y="4757737"/>
            <a:ext cx="5014912" cy="2100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74D4F-36CA-8D45-A53D-BC8EA0F710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6591" y="5652387"/>
            <a:ext cx="2754859" cy="67341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56087" y="2822175"/>
            <a:ext cx="6712384" cy="1213647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647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6D1B74-95D8-6840-8756-E17C693C6FEA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3">
              <a:alpha val="6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0C4FD2-50DD-D548-9AA5-DC5CE0DB61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t="12616" r="45045"/>
          <a:stretch/>
        </p:blipFill>
        <p:spPr>
          <a:xfrm>
            <a:off x="5706724" y="0"/>
            <a:ext cx="6478926" cy="6325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24B018-5028-9D41-80D0-CBC30D353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875" b="69375"/>
          <a:stretch/>
        </p:blipFill>
        <p:spPr>
          <a:xfrm>
            <a:off x="7177088" y="4757737"/>
            <a:ext cx="5014912" cy="2100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74D4F-36CA-8D45-A53D-BC8EA0F710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6591" y="5652387"/>
            <a:ext cx="2754859" cy="67341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6972" y="2103436"/>
            <a:ext cx="719170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404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C6DADD-279A-F148-83FA-7A38CA3F9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prstClr val="black"/>
              <a:schemeClr val="tx1">
                <a:tint val="45000"/>
                <a:satMod val="400000"/>
              </a:schemeClr>
            </a:duotone>
          </a:blip>
          <a:srcRect t="20356" r="23169"/>
          <a:stretch/>
        </p:blipFill>
        <p:spPr>
          <a:xfrm>
            <a:off x="6089651" y="0"/>
            <a:ext cx="6102350" cy="6325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24B018-5028-9D41-80D0-CBC30D353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875" b="69375"/>
          <a:stretch/>
        </p:blipFill>
        <p:spPr>
          <a:xfrm>
            <a:off x="7177088" y="4757737"/>
            <a:ext cx="5014912" cy="2100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74D4F-36CA-8D45-A53D-BC8EA0F710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6591" y="5652387"/>
            <a:ext cx="2754859" cy="67341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56087" y="2822175"/>
            <a:ext cx="6712384" cy="1213647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118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EED0-3264-F24C-A82A-FDC2B490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3A1B9-09DB-C24B-8774-9A1BEB56E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60E11-FB49-2846-843F-40FD4416A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9" name="TextBox 8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56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301F-6C1E-1F47-8C70-103905E1C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8F09A-A0A6-2B48-87B2-BDBB8AF7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5F96D-EC43-9B4B-8B8B-34060E8F0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ADFB3-CE55-6C46-9486-EDDA097907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48130-8210-5E4F-B4A3-C70B24646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3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_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0ED5-02A6-1444-B99E-D4E665380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54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02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B4DA-3684-184E-8768-D28596FA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83E39-B396-C147-8E7C-E6D96FC8C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6C00-DD9C-1B40-B176-0FBC42B23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9" name="TextBox 8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00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06AF-3AF4-AE42-A48C-0A01E5BE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rgbClr val="972E5E"/>
          </a:solidFill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8659AE-811C-744E-80EE-402110C6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C9A82-E6F2-5D4B-9A7D-FA4C20CF4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9" name="TextBox 8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48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EC5E-2572-3642-AABE-FAFEA693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0E06B-DBB5-2C49-8F41-556D02DF7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04662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10840995" y="6310184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376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0CFB5-C76B-3E49-A58F-ECF2F4C13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2F945-41A0-2E4B-9F5A-0F91BF4AC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FD358B-CD06-1A45-8241-130D2F1B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99436" y="1185080"/>
            <a:ext cx="2170471" cy="530560"/>
          </a:xfrm>
          <a:prstGeom prst="rect">
            <a:avLst/>
          </a:prstGeom>
          <a:effectLst>
            <a:glow rad="101600">
              <a:schemeClr val="bg1">
                <a:alpha val="0"/>
              </a:schemeClr>
            </a:glow>
          </a:effectLst>
        </p:spPr>
      </p:pic>
      <p:sp>
        <p:nvSpPr>
          <p:cNvPr id="8" name="TextBox 7"/>
          <p:cNvSpPr txBox="1"/>
          <p:nvPr userDrawn="1"/>
        </p:nvSpPr>
        <p:spPr>
          <a:xfrm rot="5400000">
            <a:off x="479853" y="5898293"/>
            <a:ext cx="411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C55298-638A-4A26-8775-CB36F6A68152}" type="slidenum">
              <a:rPr lang="en-US" sz="1050" smtClean="0">
                <a:solidFill>
                  <a:schemeClr val="tx1"/>
                </a:solidFill>
                <a:latin typeface="Trebuchet MS" panose="020B0603020202020204" pitchFamily="34" charset="0"/>
              </a:rPr>
              <a:t>‹#›</a:t>
            </a:fld>
            <a:endParaRPr lang="en-US" sz="105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20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B7843-C732-2747-A7DC-6F404647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73368-4F13-E44E-B5D7-1C90137D8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45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4" r:id="rId4"/>
    <p:sldLayoutId id="2147483651" r:id="rId5"/>
    <p:sldLayoutId id="2147483660" r:id="rId6"/>
    <p:sldLayoutId id="2147483663" r:id="rId7"/>
    <p:sldLayoutId id="214748366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0000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toonamirror.com/news/local-news/2020/04/wearing-of-face-masks-can-trigger-trauma-for-som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Why%20Face%20Masks%20Can%20Trigger%20Unpleasant%20Emotion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Clinical Considerations for COVID-19 Reopening</a:t>
            </a:r>
          </a:p>
          <a:p>
            <a:r>
              <a:rPr lang="en-US" sz="1600" dirty="0" smtClean="0"/>
              <a:t>Last updated June 1, 2020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10808" y="2707300"/>
            <a:ext cx="37226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This PowerPoint is designed as a series of questions to be used to facilitate discussion around the impact of COVID-19 on the delivery of clinical care. It can be used both with clinical leadership, but also as a jumping off point for communicating with clinical staff. </a:t>
            </a:r>
            <a:endParaRPr lang="en-US" sz="1400" i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60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Considerations for Re-Opening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1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Are you polling staff for existing concerns?</a:t>
            </a:r>
          </a:p>
          <a:p>
            <a:r>
              <a:rPr lang="en-US" sz="2400" dirty="0" smtClean="0"/>
              <a:t>Are you polling clients for reopening concerns?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How have you addressed anxieties around returning to in-person treatment with staff who have been working from home?  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5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Are </a:t>
            </a:r>
            <a:r>
              <a:rPr lang="en-US" sz="2400" dirty="0" smtClean="0"/>
              <a:t>new policies </a:t>
            </a:r>
            <a:r>
              <a:rPr lang="en-US" sz="2400" dirty="0"/>
              <a:t>written simply and without jargon for patients to easily understand? </a:t>
            </a:r>
            <a:endParaRPr lang="en-US" sz="2400" dirty="0" smtClean="0"/>
          </a:p>
          <a:p>
            <a:r>
              <a:rPr lang="en-US" sz="2400" dirty="0"/>
              <a:t>Is </a:t>
            </a:r>
            <a:r>
              <a:rPr lang="en-US" sz="2400" dirty="0" smtClean="0"/>
              <a:t>all COVID-related </a:t>
            </a:r>
            <a:r>
              <a:rPr lang="en-US" sz="2400" dirty="0"/>
              <a:t>signage visible, clutter-free, and eye-catching? </a:t>
            </a:r>
            <a:endParaRPr lang="en-US" sz="2400" dirty="0" smtClean="0"/>
          </a:p>
          <a:p>
            <a:r>
              <a:rPr lang="en-US" sz="2400" dirty="0"/>
              <a:t>Will staff have a </a:t>
            </a:r>
            <a:r>
              <a:rPr lang="en-US" sz="2400" dirty="0" smtClean="0"/>
              <a:t>script/checklist </a:t>
            </a:r>
            <a:r>
              <a:rPr lang="en-US" sz="2400" dirty="0"/>
              <a:t>to review with clients prior to </a:t>
            </a:r>
            <a:r>
              <a:rPr lang="en-US" sz="2400" dirty="0" smtClean="0"/>
              <a:t>appointment of exactly </a:t>
            </a:r>
            <a:r>
              <a:rPr lang="en-US" sz="2400" dirty="0"/>
              <a:t>what to expect and what to </a:t>
            </a:r>
            <a:r>
              <a:rPr lang="en-US" sz="2400" dirty="0" smtClean="0"/>
              <a:t>do?</a:t>
            </a:r>
          </a:p>
          <a:p>
            <a:pPr lvl="1"/>
            <a:r>
              <a:rPr lang="en-US" sz="2000" dirty="0" smtClean="0"/>
              <a:t>Ex: Is there a new single point of entry? Do they need to wait in their cars? Call first? Will their be a temperature check? Will you have a mask for them if they do not have their own?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85BF42"/>
                </a:solidFill>
              </a:rPr>
              <a:t>How are you preparing </a:t>
            </a:r>
            <a:r>
              <a:rPr lang="en-US" sz="3200" dirty="0">
                <a:solidFill>
                  <a:srgbClr val="85BF42"/>
                </a:solidFill>
              </a:rPr>
              <a:t>clients/individuals served for coming back to physical </a:t>
            </a:r>
            <a:r>
              <a:rPr lang="en-US" sz="3200" dirty="0" smtClean="0">
                <a:solidFill>
                  <a:srgbClr val="85BF42"/>
                </a:solidFill>
              </a:rPr>
              <a:t>office spaces?</a:t>
            </a:r>
            <a:endParaRPr lang="en-US" sz="3200" dirty="0">
              <a:solidFill>
                <a:srgbClr val="85BF42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80868502"/>
              </p:ext>
            </p:extLst>
          </p:nvPr>
        </p:nvGraphicFramePr>
        <p:xfrm>
          <a:off x="6324600" y="5536096"/>
          <a:ext cx="5744817" cy="105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661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08313"/>
            <a:ext cx="10515600" cy="4268650"/>
          </a:xfrm>
        </p:spPr>
        <p:txBody>
          <a:bodyPr>
            <a:noAutofit/>
          </a:bodyPr>
          <a:lstStyle/>
          <a:p>
            <a:r>
              <a:rPr lang="en-US" sz="2000" dirty="0"/>
              <a:t>Have you considered the trauma history of your client population? </a:t>
            </a:r>
            <a:endParaRPr lang="en-US" sz="2000" dirty="0" smtClean="0"/>
          </a:p>
          <a:p>
            <a:r>
              <a:rPr lang="en-US" sz="2000" dirty="0" smtClean="0"/>
              <a:t>Will </a:t>
            </a:r>
            <a:r>
              <a:rPr lang="en-US" sz="2000" dirty="0"/>
              <a:t>staff be trained in the specific trauma responses they may see when wearing a face mask? </a:t>
            </a:r>
            <a:endParaRPr lang="en-US" sz="2000" dirty="0" smtClean="0"/>
          </a:p>
          <a:p>
            <a:r>
              <a:rPr lang="en-US" sz="2000" dirty="0"/>
              <a:t>How will this be addressed in written policy and practice? 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Articles to share with staff that may help understand why some individuals have a trauma response to masks: </a:t>
            </a:r>
            <a:endParaRPr lang="en-US" sz="2000" dirty="0"/>
          </a:p>
          <a:p>
            <a:r>
              <a:rPr lang="en-US" sz="2000" dirty="0" smtClean="0">
                <a:hlinkClick r:id="rId3"/>
              </a:rPr>
              <a:t>Wearing of Facemasks can trigger trauma for some</a:t>
            </a:r>
            <a:r>
              <a:rPr lang="en-US" sz="2000" dirty="0"/>
              <a:t> </a:t>
            </a:r>
            <a:r>
              <a:rPr lang="en-US" sz="2000" dirty="0" smtClean="0"/>
              <a:t>- Provides a first person account of why wearing a mask is difficult </a:t>
            </a:r>
          </a:p>
          <a:p>
            <a:r>
              <a:rPr lang="en-US" sz="2000" dirty="0">
                <a:hlinkClick r:id="rId4" action="ppaction://hlinkfile"/>
              </a:rPr>
              <a:t>Why Face Masks Can Trigger Unpleasant </a:t>
            </a:r>
            <a:r>
              <a:rPr lang="en-US" sz="2000" dirty="0" smtClean="0">
                <a:hlinkClick r:id="rId4" action="ppaction://hlinkfile"/>
              </a:rPr>
              <a:t>Emotions</a:t>
            </a:r>
            <a:r>
              <a:rPr lang="en-US" sz="2000" dirty="0" smtClean="0"/>
              <a:t> – A general article on why wearing masks can provoke anxious feelings and a trauma response. Also provide tips on how to lessen the anxiety.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85BF42"/>
                </a:solidFill>
              </a:rPr>
              <a:t>How will you address the potential trauma of being treated by a staff member in </a:t>
            </a:r>
            <a:r>
              <a:rPr lang="en-US" sz="3200" dirty="0" smtClean="0">
                <a:solidFill>
                  <a:srgbClr val="85BF42"/>
                </a:solidFill>
              </a:rPr>
              <a:t>a facemask</a:t>
            </a:r>
            <a:r>
              <a:rPr lang="en-US" sz="3200" dirty="0">
                <a:solidFill>
                  <a:srgbClr val="85BF42"/>
                </a:solidFill>
              </a:rPr>
              <a:t>?  </a:t>
            </a:r>
          </a:p>
        </p:txBody>
      </p:sp>
    </p:spTree>
    <p:extLst>
      <p:ext uri="{BB962C8B-B14F-4D97-AF65-F5344CB8AC3E}">
        <p14:creationId xmlns:p14="http://schemas.microsoft.com/office/powerpoint/2010/main" val="1499551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 Staff wearing smiling photos of themselves to reduce fears/anxieties </a:t>
            </a:r>
          </a:p>
          <a:p>
            <a:r>
              <a:rPr lang="en-US" sz="2400" dirty="0"/>
              <a:t>Client’s decorating face masks with </a:t>
            </a:r>
            <a:r>
              <a:rPr lang="en-US" sz="2400" dirty="0" smtClean="0"/>
              <a:t>personal meaning, symbols</a:t>
            </a:r>
            <a:r>
              <a:rPr lang="en-US" sz="2400" dirty="0"/>
              <a:t>, drawings, etc. to make them more personalized and less “clinical”</a:t>
            </a:r>
          </a:p>
          <a:p>
            <a:r>
              <a:rPr lang="en-US" sz="2400" dirty="0"/>
              <a:t>Other ideas for making PPE more welcoming? </a:t>
            </a:r>
          </a:p>
          <a:p>
            <a:r>
              <a:rPr lang="en-US" sz="2400" dirty="0"/>
              <a:t>Are clear panel masks readily available for clients who are hard-of-hearing, to allow for lip reading?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Have you considered ways to make the provided PPE more warm and welcoming? 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093982"/>
            <a:ext cx="10515600" cy="4351338"/>
          </a:xfrm>
        </p:spPr>
        <p:txBody>
          <a:bodyPr/>
          <a:lstStyle/>
          <a:p>
            <a:r>
              <a:rPr lang="en-US" sz="2400" dirty="0"/>
              <a:t>Is the current staffing plan sustainable when clients return? </a:t>
            </a:r>
            <a:endParaRPr lang="en-US" sz="2400" dirty="0" smtClean="0"/>
          </a:p>
          <a:p>
            <a:r>
              <a:rPr lang="en-US" sz="2400" dirty="0"/>
              <a:t>Will this plan further overwhelm clinicians who are managing in-person caseloads </a:t>
            </a:r>
            <a:r>
              <a:rPr lang="en-US" sz="2400" dirty="0" smtClean="0"/>
              <a:t>and new </a:t>
            </a:r>
            <a:r>
              <a:rPr lang="en-US" sz="2400" dirty="0"/>
              <a:t>screening duties? </a:t>
            </a:r>
            <a:endParaRPr lang="en-US" sz="2400" dirty="0" smtClean="0"/>
          </a:p>
          <a:p>
            <a:r>
              <a:rPr lang="en-US" sz="2400" dirty="0" smtClean="0"/>
              <a:t>Have you considered new rotating schedules and staff’s ongoing work-from-home needs?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re the staff you plan on managing screenings available during planned intake hours? Or do intake hours need to be adjusted accordingly?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85BF42"/>
                </a:solidFill>
              </a:rPr>
              <a:t>Which staff members are dedicated to </a:t>
            </a:r>
            <a:r>
              <a:rPr lang="en-US" dirty="0" smtClean="0">
                <a:solidFill>
                  <a:srgbClr val="85BF42"/>
                </a:solidFill>
              </a:rPr>
              <a:t>COVID-19 </a:t>
            </a:r>
            <a:r>
              <a:rPr lang="en-US" dirty="0">
                <a:solidFill>
                  <a:srgbClr val="85BF42"/>
                </a:solidFill>
              </a:rPr>
              <a:t>screening during check-in/admit process?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01195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315817"/>
            <a:ext cx="10515600" cy="386114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 will this info be widely available and disseminated to the community and existing clients? 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563908"/>
            <a:ext cx="10515600" cy="13255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How have you addressed the need to re-define program hours (ex. intake hours, group hours, walk-in hours) to accommodate for new staffing patterns, rotating schedules, and needs? 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448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 there enough room to distance and still accommodate all staff and patients? </a:t>
            </a:r>
            <a:endParaRPr lang="en-US" sz="2400" dirty="0" smtClean="0"/>
          </a:p>
          <a:p>
            <a:r>
              <a:rPr lang="en-US" sz="2400" dirty="0"/>
              <a:t>Does there need to be rotating schedules and schedule changes to accommodate reduced space? </a:t>
            </a:r>
            <a:endParaRPr lang="en-US" sz="2400" dirty="0" smtClean="0"/>
          </a:p>
          <a:p>
            <a:r>
              <a:rPr lang="en-US" sz="2400" dirty="0" smtClean="0"/>
              <a:t>Is there a way for clients to use telehealth on-site in a private space if they do not have a safe space at home or lack appropriate technology?</a:t>
            </a:r>
          </a:p>
          <a:p>
            <a:r>
              <a:rPr lang="en-US" sz="2400" dirty="0" smtClean="0"/>
              <a:t>How will these changes to schedules be advertised to both staff </a:t>
            </a:r>
            <a:r>
              <a:rPr lang="en-US" sz="2400" i="1" dirty="0" smtClean="0"/>
              <a:t>and</a:t>
            </a:r>
            <a:r>
              <a:rPr lang="en-US" sz="2400" dirty="0" smtClean="0"/>
              <a:t> community?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85BF42"/>
                </a:solidFill>
              </a:rPr>
              <a:t>How will common </a:t>
            </a:r>
            <a:r>
              <a:rPr lang="en-US" sz="3200" dirty="0" smtClean="0">
                <a:solidFill>
                  <a:srgbClr val="85BF42"/>
                </a:solidFill>
              </a:rPr>
              <a:t>areas/offices/group rooms be </a:t>
            </a:r>
            <a:r>
              <a:rPr lang="en-US" sz="3200" dirty="0">
                <a:solidFill>
                  <a:srgbClr val="85BF42"/>
                </a:solidFill>
              </a:rPr>
              <a:t>set up for appropriate client/staff distancing?</a:t>
            </a:r>
            <a:r>
              <a:rPr lang="en-US" sz="3200" dirty="0"/>
              <a:t> 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67542769"/>
              </p:ext>
            </p:extLst>
          </p:nvPr>
        </p:nvGraphicFramePr>
        <p:xfrm>
          <a:off x="6324600" y="5536096"/>
          <a:ext cx="5744817" cy="105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956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093982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Staff who may be medically compromised </a:t>
            </a:r>
            <a:endParaRPr lang="en-US" sz="2400" dirty="0" smtClean="0"/>
          </a:p>
          <a:p>
            <a:r>
              <a:rPr lang="en-US" sz="2400" dirty="0"/>
              <a:t>Staff </a:t>
            </a:r>
            <a:r>
              <a:rPr lang="en-US" sz="2400" dirty="0" smtClean="0"/>
              <a:t>who </a:t>
            </a:r>
            <a:r>
              <a:rPr lang="en-US" sz="2400" dirty="0"/>
              <a:t>have children at home and no </a:t>
            </a:r>
            <a:r>
              <a:rPr lang="en-US" sz="2400" dirty="0" smtClean="0"/>
              <a:t>childcare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5BF42"/>
                </a:solidFill>
              </a:rPr>
              <a:t>Are there staffing issues due to people not being able to </a:t>
            </a:r>
            <a:r>
              <a:rPr lang="en-US" dirty="0" smtClean="0">
                <a:solidFill>
                  <a:srgbClr val="85BF42"/>
                </a:solidFill>
              </a:rPr>
              <a:t>physically return to work?</a:t>
            </a:r>
            <a:r>
              <a:rPr lang="en-US" dirty="0">
                <a:solidFill>
                  <a:srgbClr val="85BF42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5926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67947"/>
            <a:ext cx="10515600" cy="420901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 staff know where to find this, so they can be mentally and physically prepared? 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Is there written policy in place for how to manage a potential resurgence of infections and another potential closure? 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8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727D84"/>
      </a:dk1>
      <a:lt1>
        <a:sysClr val="window" lastClr="FFFFFF"/>
      </a:lt1>
      <a:dk2>
        <a:srgbClr val="F9A132"/>
      </a:dk2>
      <a:lt2>
        <a:srgbClr val="009DEB"/>
      </a:lt2>
      <a:accent1>
        <a:srgbClr val="9C0F59"/>
      </a:accent1>
      <a:accent2>
        <a:srgbClr val="7CBE31"/>
      </a:accent2>
      <a:accent3>
        <a:srgbClr val="00998C"/>
      </a:accent3>
      <a:accent4>
        <a:srgbClr val="E60568"/>
      </a:accent4>
      <a:accent5>
        <a:srgbClr val="EC4E20"/>
      </a:accent5>
      <a:accent6>
        <a:srgbClr val="F7EC27"/>
      </a:accent6>
      <a:hlink>
        <a:srgbClr val="9C0F59"/>
      </a:hlink>
      <a:folHlink>
        <a:srgbClr val="9C0F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7761</TotalTime>
  <Words>760</Words>
  <Application>Microsoft Office PowerPoint</Application>
  <PresentationFormat>Widescreen</PresentationFormat>
  <Paragraphs>47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How have you addressed anxieties around returning to in-person treatment with staff who have been working from home?  </vt:lpstr>
      <vt:lpstr>How are you preparing clients/individuals served for coming back to physical office spaces?</vt:lpstr>
      <vt:lpstr>How will you address the potential trauma of being treated by a staff member in a facemask?  </vt:lpstr>
      <vt:lpstr>Have you considered ways to make the provided PPE more warm and welcoming? </vt:lpstr>
      <vt:lpstr>Which staff members are dedicated to COVID-19 screening during check-in/admit process? </vt:lpstr>
      <vt:lpstr>How have you addressed the need to re-define program hours (ex. intake hours, group hours, walk-in hours) to accommodate for new staffing patterns, rotating schedules, and needs? </vt:lpstr>
      <vt:lpstr>How will common areas/offices/group rooms be set up for appropriate client/staff distancing? </vt:lpstr>
      <vt:lpstr>Are there staffing issues due to people not being able to physically return to work? </vt:lpstr>
      <vt:lpstr>Is there written policy in place for how to manage a potential resurgence of infections and another potential closure?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Simmons</dc:creator>
  <cp:lastModifiedBy>Athena Mandros</cp:lastModifiedBy>
  <cp:revision>195</cp:revision>
  <cp:lastPrinted>2019-11-11T18:19:09Z</cp:lastPrinted>
  <dcterms:created xsi:type="dcterms:W3CDTF">2019-01-16T16:56:42Z</dcterms:created>
  <dcterms:modified xsi:type="dcterms:W3CDTF">2020-06-05T13:36:19Z</dcterms:modified>
</cp:coreProperties>
</file>